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88" r:id="rId3"/>
    <p:sldId id="299" r:id="rId4"/>
    <p:sldId id="292" r:id="rId5"/>
    <p:sldId id="304" r:id="rId6"/>
    <p:sldId id="310" r:id="rId7"/>
    <p:sldId id="311" r:id="rId8"/>
    <p:sldId id="307" r:id="rId9"/>
    <p:sldId id="305" r:id="rId10"/>
    <p:sldId id="308" r:id="rId11"/>
    <p:sldId id="306" r:id="rId12"/>
    <p:sldId id="309" r:id="rId13"/>
    <p:sldId id="312" r:id="rId14"/>
    <p:sldId id="313" r:id="rId15"/>
    <p:sldId id="303" r:id="rId16"/>
    <p:sldId id="295" r:id="rId17"/>
    <p:sldId id="290" r:id="rId18"/>
    <p:sldId id="298" r:id="rId19"/>
    <p:sldId id="300" r:id="rId20"/>
    <p:sldId id="294" r:id="rId21"/>
    <p:sldId id="301" r:id="rId22"/>
    <p:sldId id="25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7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72111" autoAdjust="0"/>
  </p:normalViewPr>
  <p:slideViewPr>
    <p:cSldViewPr snapToGrid="0">
      <p:cViewPr varScale="1">
        <p:scale>
          <a:sx n="83" d="100"/>
          <a:sy n="83" d="100"/>
        </p:scale>
        <p:origin x="138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441E2-2440-4102-A8F0-9DC3328193B8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C8590-BF91-452D-9787-DEDF5E3C5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376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C8590-BF91-452D-9787-DEDF5E3C5D4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383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JAKE</a:t>
            </a:r>
            <a:r>
              <a:rPr lang="en-GB" baseline="0" dirty="0" smtClean="0"/>
              <a:t> M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Then handover</a:t>
            </a:r>
            <a:r>
              <a:rPr lang="en-GB" baseline="0" dirty="0" smtClean="0"/>
              <a:t> to CHRIS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C8590-BF91-452D-9787-DEDF5E3C5D4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110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CHRIS</a:t>
            </a:r>
          </a:p>
          <a:p>
            <a:endParaRPr lang="en-GB" dirty="0" smtClean="0"/>
          </a:p>
          <a:p>
            <a:r>
              <a:rPr lang="en-GB" dirty="0" smtClean="0"/>
              <a:t>Then handover</a:t>
            </a:r>
            <a:r>
              <a:rPr lang="en-GB" baseline="0" dirty="0" smtClean="0"/>
              <a:t> to the Tournaments section  (JAMES and Jake R)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C8590-BF91-452D-9787-DEDF5E3C5D4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103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JAMES</a:t>
            </a:r>
            <a:r>
              <a:rPr lang="en-GB" baseline="0" dirty="0" smtClean="0"/>
              <a:t> and Jake Roberts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C8590-BF91-452D-9787-DEDF5E3C5D4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486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JAMES</a:t>
            </a:r>
            <a:r>
              <a:rPr lang="en-GB" baseline="0" dirty="0" smtClean="0"/>
              <a:t> and Jake Roberts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Then handover to LESLEY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C8590-BF91-452D-9787-DEDF5E3C5D4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321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LESLEY</a:t>
            </a:r>
          </a:p>
          <a:p>
            <a:endParaRPr lang="en-GB" dirty="0" smtClean="0"/>
          </a:p>
          <a:p>
            <a:r>
              <a:rPr lang="en-GB" dirty="0" smtClean="0"/>
              <a:t>Then handover to NORM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C8590-BF91-452D-9787-DEDF5E3C5D4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303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NORM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Norm to flip to show budget and projections based on 10% and 20% </a:t>
            </a:r>
            <a:r>
              <a:rPr lang="en-GB" dirty="0" smtClean="0"/>
              <a:t>uplift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C8590-BF91-452D-9787-DEDF5E3C5D4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281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NORM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Complete your Roster list ASAP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BSF</a:t>
            </a:r>
            <a:r>
              <a:rPr lang="en-GB" baseline="0" dirty="0" smtClean="0"/>
              <a:t> like to have all players registered centrally but this is not compulsory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Identify key contacts in the team, </a:t>
            </a:r>
            <a:r>
              <a:rPr lang="en-GB" baseline="0" dirty="0" err="1" smtClean="0"/>
              <a:t>inc.</a:t>
            </a:r>
            <a:r>
              <a:rPr lang="en-GB" baseline="0" dirty="0" smtClean="0"/>
              <a:t> Safeguarding/Welfare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Update your Roster with new players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People can transfer to other teams, once per season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Parent Guardian Permission Form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Handy to have in case a new U18 needs to play for you</a:t>
            </a:r>
            <a:r>
              <a:rPr lang="en-GB" baseline="0" dirty="0" smtClean="0"/>
              <a:t> (get it signed on the night)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Incident report form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More serious injuries, other reportable accidents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C8590-BF91-452D-9787-DEDF5E3C5D4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335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NORM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Then handover to JAKE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C8590-BF91-452D-9787-DEDF5E3C5D4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985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JAKE</a:t>
            </a:r>
          </a:p>
          <a:p>
            <a:endParaRPr lang="en-GB" dirty="0" smtClean="0"/>
          </a:p>
          <a:p>
            <a:r>
              <a:rPr lang="en-GB" dirty="0" smtClean="0"/>
              <a:t>Then</a:t>
            </a:r>
            <a:r>
              <a:rPr lang="en-GB" baseline="0" dirty="0" smtClean="0"/>
              <a:t> handover to NORM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C8590-BF91-452D-9787-DEDF5E3C5D4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334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C8590-BF91-452D-9787-DEDF5E3C5D4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6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NORM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C8590-BF91-452D-9787-DEDF5E3C5D4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590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NORM</a:t>
            </a:r>
          </a:p>
          <a:p>
            <a:endParaRPr lang="en-GB" dirty="0" smtClean="0"/>
          </a:p>
          <a:p>
            <a:r>
              <a:rPr lang="en-GB" dirty="0" smtClean="0"/>
              <a:t>NEXT SLIDE IS questions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C8590-BF91-452D-9787-DEDF5E3C5D4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9522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 time, appeal for: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Weather watcher (we have 2 Angels volunteers – would be great to have 1 from another team)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Finance and grants (ideally 2 people to write some grant applications)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Equality, diversity and inclusivity (2-3 people: this could be a major attraction of softball)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C8590-BF91-452D-9787-DEDF5E3C5D4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5009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C8590-BF91-452D-9787-DEDF5E3C5D4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703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NORM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C8590-BF91-452D-9787-DEDF5E3C5D4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2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NORM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NOW handover to JEN: Development section progress and plans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C8590-BF91-452D-9787-DEDF5E3C5D4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7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JEN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C8590-BF91-452D-9787-DEDF5E3C5D4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77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JEN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C8590-BF91-452D-9787-DEDF5E3C5D4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334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JEN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NOW handover to JAKE: season structure</a:t>
            </a:r>
            <a:r>
              <a:rPr lang="en-GB" baseline="0" dirty="0" smtClean="0"/>
              <a:t> has been developed by the Fixtures and Stats section.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C8590-BF91-452D-9787-DEDF5E3C5D4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237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JAKE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Then</a:t>
            </a:r>
            <a:r>
              <a:rPr lang="en-GB" baseline="0" dirty="0" smtClean="0"/>
              <a:t> h</a:t>
            </a:r>
            <a:r>
              <a:rPr lang="en-GB" dirty="0" smtClean="0"/>
              <a:t>andover</a:t>
            </a:r>
            <a:r>
              <a:rPr lang="en-GB" baseline="0" dirty="0" smtClean="0"/>
              <a:t> to CHRIS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C8590-BF91-452D-9787-DEDF5E3C5D4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197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CHRIS</a:t>
            </a:r>
          </a:p>
          <a:p>
            <a:endParaRPr lang="en-GB" dirty="0" smtClean="0"/>
          </a:p>
          <a:p>
            <a:r>
              <a:rPr lang="en-GB" dirty="0" smtClean="0"/>
              <a:t>Then handover to JAKE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C8590-BF91-452D-9787-DEDF5E3C5D4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094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18" descr="https://www.oxfordsoftball.uk/wp-content/uploads/2019/04/OxfordSoftball-logo-150.png">
            <a:extLst>
              <a:ext uri="{FF2B5EF4-FFF2-40B4-BE49-F238E27FC236}">
                <a16:creationId xmlns:a16="http://schemas.microsoft.com/office/drawing/2014/main" id="{0922E02D-E577-4C4E-9A3B-04F08EA690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617" y="685167"/>
            <a:ext cx="1921508" cy="192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18" descr="https://www.oxfordsoftball.uk/wp-content/uploads/2019/04/OxfordSoftball-logo-150.png">
            <a:extLst>
              <a:ext uri="{FF2B5EF4-FFF2-40B4-BE49-F238E27FC236}">
                <a16:creationId xmlns:a16="http://schemas.microsoft.com/office/drawing/2014/main" id="{B0A37F18-C5CF-4E95-859B-E75680A21F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617" y="685167"/>
            <a:ext cx="1921508" cy="192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dpuzzle.com/join/lusazz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tats@oxfordsoftball.u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ishsoftball.org/events/details/bsf-single-sex-slowpitch-national-championship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oup.spond.com/LPDMP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14516-88E9-4F94-809D-A03E8DBCDA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Oxfordshire Softball Association </a:t>
            </a:r>
            <a:r>
              <a:rPr lang="en-GB" dirty="0" smtClean="0"/>
              <a:t>2022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2DCC85-29DD-4E21-9318-AE6DD3DB00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Oxford Softball League</a:t>
            </a:r>
          </a:p>
          <a:p>
            <a:r>
              <a:rPr lang="en-GB" dirty="0" smtClean="0"/>
              <a:t>Captains Meeting</a:t>
            </a:r>
          </a:p>
          <a:p>
            <a:r>
              <a:rPr lang="en-GB" dirty="0" smtClean="0"/>
              <a:t>12 April 2022</a:t>
            </a:r>
            <a:endParaRPr lang="en-GB" dirty="0"/>
          </a:p>
        </p:txBody>
      </p:sp>
      <p:pic>
        <p:nvPicPr>
          <p:cNvPr id="1042" name="Picture 18" descr="https://www.oxfordsoftball.uk/wp-content/uploads/2019/04/OxfordSoftball-logo-150.png">
            <a:extLst>
              <a:ext uri="{FF2B5EF4-FFF2-40B4-BE49-F238E27FC236}">
                <a16:creationId xmlns:a16="http://schemas.microsoft.com/office/drawing/2014/main" id="{F490B6DF-9272-414F-B228-B42433ECF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440" y="288649"/>
            <a:ext cx="1921508" cy="192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954052" y="6011575"/>
            <a:ext cx="8283897" cy="557776"/>
            <a:chOff x="2415342" y="6011575"/>
            <a:chExt cx="8283897" cy="55777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3800BAB-9FE9-419D-8433-9A1C9CCB39CC}"/>
                </a:ext>
              </a:extLst>
            </p:cNvPr>
            <p:cNvGrpSpPr/>
            <p:nvPr/>
          </p:nvGrpSpPr>
          <p:grpSpPr>
            <a:xfrm>
              <a:off x="2415342" y="6011575"/>
              <a:ext cx="6413690" cy="557776"/>
              <a:chOff x="2621647" y="6011574"/>
              <a:chExt cx="6413690" cy="557776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AEA20071-BF0E-4301-A6AB-EA265FE0F5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84549" y="6050141"/>
                <a:ext cx="450788" cy="504614"/>
              </a:xfrm>
              <a:prstGeom prst="rect">
                <a:avLst/>
              </a:prstGeom>
            </p:spPr>
          </p:pic>
          <p:pic>
            <p:nvPicPr>
              <p:cNvPr id="1026" name="Picture 2" descr="https://www.oxfordsoftball.uk/wp-content/uploads/2019/04/mavericks.png">
                <a:extLst>
                  <a:ext uri="{FF2B5EF4-FFF2-40B4-BE49-F238E27FC236}">
                    <a16:creationId xmlns:a16="http://schemas.microsoft.com/office/drawing/2014/main" id="{AA060551-2829-49BC-B89D-5C60C25969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13021" y="6024328"/>
                <a:ext cx="648879" cy="530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https://www.oxfordsoftball.uk/wp-content/uploads/2019/04/oddsox_white_on_transparent.png">
                <a:extLst>
                  <a:ext uri="{FF2B5EF4-FFF2-40B4-BE49-F238E27FC236}">
                    <a16:creationId xmlns:a16="http://schemas.microsoft.com/office/drawing/2014/main" id="{3DD3FDCD-6A29-403B-BA4D-34A75305D3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70456" y="6011574"/>
                <a:ext cx="319916" cy="5331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https://www.oxfordsoftball.uk/wp-content/uploads/2019/04/spirits.png">
                <a:extLst>
                  <a:ext uri="{FF2B5EF4-FFF2-40B4-BE49-F238E27FC236}">
                    <a16:creationId xmlns:a16="http://schemas.microsoft.com/office/drawing/2014/main" id="{55BD40E5-D23B-47A0-AEF3-8263320353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4192" y="6020607"/>
                <a:ext cx="503615" cy="5331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https://www.oxfordsoftball.uk/wp-content/uploads/2019/04/angels.png">
                <a:extLst>
                  <a:ext uri="{FF2B5EF4-FFF2-40B4-BE49-F238E27FC236}">
                    <a16:creationId xmlns:a16="http://schemas.microsoft.com/office/drawing/2014/main" id="{0C962002-F80D-423A-8B64-69FF98EEF7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7059" y="6097806"/>
                <a:ext cx="774484" cy="3787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8" name="Picture 14" descr="https://www.oxfordsoftball.uk/wp-content/uploads/2019/04/knights.png">
                <a:extLst>
                  <a:ext uri="{FF2B5EF4-FFF2-40B4-BE49-F238E27FC236}">
                    <a16:creationId xmlns:a16="http://schemas.microsoft.com/office/drawing/2014/main" id="{97BC0748-5F6A-4162-80D2-317E6446DC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4962" y="6020606"/>
                <a:ext cx="537667" cy="5331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0" name="Picture 16" descr="https://www.oxfordsoftball.uk/wp-content/uploads/2019/04/beavers.png">
                <a:extLst>
                  <a:ext uri="{FF2B5EF4-FFF2-40B4-BE49-F238E27FC236}">
                    <a16:creationId xmlns:a16="http://schemas.microsoft.com/office/drawing/2014/main" id="{597E5A06-82D3-4BCA-9A85-E4227967CE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1647" y="6027575"/>
                <a:ext cx="638885" cy="541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9232649" y="6041985"/>
              <a:ext cx="544010" cy="50928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Arial Black" panose="020B0A04020102020204" pitchFamily="34" charset="0"/>
                </a:rPr>
                <a:t>?</a:t>
              </a:r>
              <a:endParaRPr lang="en-GB" dirty="0">
                <a:latin typeface="Arial Black" panose="020B0A040201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155229" y="6050142"/>
              <a:ext cx="544010" cy="50928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Arial Black" panose="020B0A04020102020204" pitchFamily="34" charset="0"/>
                </a:rPr>
                <a:t>?</a:t>
              </a:r>
              <a:endParaRPr lang="en-GB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723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7C3BD-2D48-4DED-B9BC-B72312790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Umpiring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A1E11-4F44-46EE-9617-45F4662B1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709" y="2480762"/>
            <a:ext cx="10735541" cy="3348538"/>
          </a:xfrm>
        </p:spPr>
        <p:txBody>
          <a:bodyPr anchor="t">
            <a:normAutofit/>
          </a:bodyPr>
          <a:lstStyle/>
          <a:p>
            <a:r>
              <a:rPr lang="en-GB" sz="1700" dirty="0">
                <a:solidFill>
                  <a:schemeClr val="tx1"/>
                </a:solidFill>
              </a:rPr>
              <a:t>Umpiring Chief - Paul Taylor</a:t>
            </a:r>
          </a:p>
          <a:p>
            <a:pPr lvl="1"/>
            <a:r>
              <a:rPr lang="en-GB" sz="1500" dirty="0">
                <a:solidFill>
                  <a:schemeClr val="tx1"/>
                </a:solidFill>
              </a:rPr>
              <a:t>In season communication method TBD to reduce 1:1 messaging (WhatsApp group, mailing list, </a:t>
            </a:r>
            <a:r>
              <a:rPr lang="en-GB" sz="1500" dirty="0" err="1">
                <a:solidFill>
                  <a:schemeClr val="tx1"/>
                </a:solidFill>
              </a:rPr>
              <a:t>etc</a:t>
            </a:r>
            <a:r>
              <a:rPr lang="en-GB" sz="1500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GB" sz="1500" dirty="0">
                <a:solidFill>
                  <a:schemeClr val="tx1"/>
                </a:solidFill>
              </a:rPr>
              <a:t>"Buddy" umpires to be available to help new/less experienced umpires</a:t>
            </a:r>
          </a:p>
          <a:p>
            <a:r>
              <a:rPr lang="en-GB" sz="1700" dirty="0">
                <a:solidFill>
                  <a:schemeClr val="tx1"/>
                </a:solidFill>
              </a:rPr>
              <a:t>New, online umpiring course from BASU in progress</a:t>
            </a:r>
          </a:p>
          <a:p>
            <a:pPr lvl="1"/>
            <a:r>
              <a:rPr lang="en-GB" sz="1500" dirty="0">
                <a:solidFill>
                  <a:schemeClr val="tx1"/>
                </a:solidFill>
              </a:rPr>
              <a:t>Good mix of new/intermediate/experienced umpires attending</a:t>
            </a:r>
          </a:p>
          <a:p>
            <a:pPr lvl="1"/>
            <a:r>
              <a:rPr lang="en-GB" sz="1500" dirty="0">
                <a:solidFill>
                  <a:schemeClr val="tx1"/>
                </a:solidFill>
              </a:rPr>
              <a:t>Course is not bespoke to Oxford, but limited to just our league to promote discussion/participation</a:t>
            </a:r>
          </a:p>
          <a:p>
            <a:pPr lvl="1"/>
            <a:r>
              <a:rPr lang="en-GB" sz="1500" dirty="0">
                <a:solidFill>
                  <a:schemeClr val="tx1"/>
                </a:solidFill>
              </a:rPr>
              <a:t>Currently about 1/2  completed, but anyone else is free to catch up and join in</a:t>
            </a:r>
          </a:p>
          <a:p>
            <a:pPr lvl="1"/>
            <a:r>
              <a:rPr lang="en-GB" sz="1500" dirty="0">
                <a:solidFill>
                  <a:schemeClr val="tx1"/>
                </a:solidFill>
                <a:hlinkClick r:id="rId3"/>
              </a:rPr>
              <a:t>https://edpuzzle.com/join/lusazze</a:t>
            </a:r>
            <a:endParaRPr lang="en-GB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2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7C3BD-2D48-4DED-B9BC-B72312790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Stats for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A1E11-4F44-46EE-9617-45F4662B1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491153"/>
            <a:ext cx="10863018" cy="396826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tx1"/>
                </a:solidFill>
              </a:rPr>
              <a:t>Little change, but…</a:t>
            </a:r>
          </a:p>
          <a:p>
            <a:r>
              <a:rPr lang="en-GB" sz="2400" dirty="0">
                <a:solidFill>
                  <a:schemeClr val="tx1"/>
                </a:solidFill>
              </a:rPr>
              <a:t>Photo of scoresheet to be uploaded straight after the game</a:t>
            </a:r>
          </a:p>
          <a:p>
            <a:pPr lvl="1"/>
            <a:r>
              <a:rPr lang="en-GB" sz="2200" dirty="0" smtClean="0">
                <a:solidFill>
                  <a:schemeClr val="tx1"/>
                </a:solidFill>
              </a:rPr>
              <a:t>To </a:t>
            </a:r>
            <a:r>
              <a:rPr lang="en-GB" sz="2200" cap="none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stats@oxfordsoftball.uk</a:t>
            </a:r>
            <a:r>
              <a:rPr lang="en-GB" sz="2200" cap="none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GB" sz="2200" cap="none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GB" sz="2200" cap="none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dirty="0" smtClean="0">
                <a:solidFill>
                  <a:schemeClr val="tx1"/>
                </a:solidFill>
              </a:rPr>
              <a:t>Pitching </a:t>
            </a:r>
            <a:r>
              <a:rPr lang="en-GB" sz="2400" dirty="0">
                <a:solidFill>
                  <a:schemeClr val="tx1"/>
                </a:solidFill>
              </a:rPr>
              <a:t>stats – change to a combination of strikeouts and walks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You may not log these yourself - Confirm with your opponent after the game</a:t>
            </a:r>
          </a:p>
          <a:p>
            <a:pPr lvl="1"/>
            <a:endParaRPr lang="en-GB" sz="2000" dirty="0">
              <a:solidFill>
                <a:schemeClr val="tx1"/>
              </a:solidFill>
            </a:endParaRPr>
          </a:p>
          <a:p>
            <a:r>
              <a:rPr lang="en-GB" sz="2200" dirty="0">
                <a:solidFill>
                  <a:schemeClr val="tx1"/>
                </a:solidFill>
              </a:rPr>
              <a:t>Reminder – Only head to head run difference matters.</a:t>
            </a:r>
          </a:p>
          <a:p>
            <a:pPr lvl="1"/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6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7C3BD-2D48-4DED-B9BC-B72312790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Tournament action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A1E11-4F44-46EE-9617-45F4662B1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409710"/>
          </a:xfrm>
        </p:spPr>
        <p:txBody>
          <a:bodyPr anchor="t"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Getting Oxford players to weekend tournaments (how-to)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An </a:t>
            </a:r>
            <a:r>
              <a:rPr lang="en-GB" dirty="0">
                <a:solidFill>
                  <a:schemeClr val="tx1"/>
                </a:solidFill>
              </a:rPr>
              <a:t>Oxford tournament in </a:t>
            </a:r>
            <a:r>
              <a:rPr lang="en-GB" dirty="0" smtClean="0">
                <a:solidFill>
                  <a:schemeClr val="tx1"/>
                </a:solidFill>
              </a:rPr>
              <a:t>August</a:t>
            </a:r>
          </a:p>
          <a:p>
            <a:r>
              <a:rPr lang="en-GB" dirty="0">
                <a:solidFill>
                  <a:schemeClr val="tx1"/>
                </a:solidFill>
              </a:rPr>
              <a:t>Oxford teams in the single-sex nationals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(See next slide)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8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7C3BD-2D48-4DED-B9BC-B72312790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Single Sex Nationals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A1E11-4F44-46EE-9617-45F4662B1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409710"/>
          </a:xfrm>
        </p:spPr>
        <p:txBody>
          <a:bodyPr anchor="t">
            <a:normAutofit fontScale="70000" lnSpcReduction="20000"/>
          </a:bodyPr>
          <a:lstStyle/>
          <a:p>
            <a:r>
              <a:rPr lang="en-GB" dirty="0">
                <a:solidFill>
                  <a:schemeClr val="tx1"/>
                </a:solidFill>
              </a:rPr>
              <a:t>25/26th June at Somerdale </a:t>
            </a:r>
            <a:r>
              <a:rPr lang="en-GB" dirty="0" err="1">
                <a:solidFill>
                  <a:schemeClr val="tx1"/>
                </a:solidFill>
              </a:rPr>
              <a:t>Pavillion</a:t>
            </a:r>
            <a:r>
              <a:rPr lang="en-GB" dirty="0">
                <a:solidFill>
                  <a:schemeClr val="tx1"/>
                </a:solidFill>
              </a:rPr>
              <a:t>, Keynsham, Bristol </a:t>
            </a:r>
            <a:endParaRPr lang="en-GB" dirty="0" smtClean="0">
              <a:solidFill>
                <a:schemeClr val="tx1"/>
              </a:solidFill>
            </a:endParaRPr>
          </a:p>
          <a:p>
            <a:pPr lvl="2"/>
            <a:r>
              <a:rPr lang="en-GB" dirty="0">
                <a:solidFill>
                  <a:schemeClr val="tx1"/>
                </a:solidFill>
                <a:hlinkClick r:id="rId3"/>
              </a:rPr>
              <a:t>https://www.britishsoftball.org/events/details/bsf-single-sex-slowpitch-national-championships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 err="1">
                <a:solidFill>
                  <a:schemeClr val="tx1"/>
                </a:solidFill>
              </a:rPr>
              <a:t>Mens</a:t>
            </a:r>
            <a:r>
              <a:rPr lang="en-GB" dirty="0">
                <a:solidFill>
                  <a:schemeClr val="tx1"/>
                </a:solidFill>
              </a:rPr>
              <a:t> (James Clark &amp; Jake Roberts)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Interest so far: 2x </a:t>
            </a:r>
            <a:r>
              <a:rPr lang="en-GB" dirty="0">
                <a:solidFill>
                  <a:schemeClr val="tx1"/>
                </a:solidFill>
              </a:rPr>
              <a:t>Rebels, 3x </a:t>
            </a:r>
            <a:r>
              <a:rPr lang="en-GB" dirty="0" err="1">
                <a:solidFill>
                  <a:schemeClr val="tx1"/>
                </a:solidFill>
              </a:rPr>
              <a:t>Oddsox</a:t>
            </a:r>
            <a:r>
              <a:rPr lang="en-GB" dirty="0">
                <a:solidFill>
                  <a:schemeClr val="tx1"/>
                </a:solidFill>
              </a:rPr>
              <a:t>, 2x Spirits &amp; 2x Angels - 9</a:t>
            </a:r>
          </a:p>
          <a:p>
            <a:r>
              <a:rPr lang="en-GB" dirty="0" err="1">
                <a:solidFill>
                  <a:schemeClr val="tx1"/>
                </a:solidFill>
              </a:rPr>
              <a:t>Womens</a:t>
            </a:r>
            <a:r>
              <a:rPr lang="en-GB" dirty="0">
                <a:solidFill>
                  <a:schemeClr val="tx1"/>
                </a:solidFill>
              </a:rPr>
              <a:t> (Fiona </a:t>
            </a:r>
            <a:r>
              <a:rPr lang="en-GB" dirty="0" err="1">
                <a:solidFill>
                  <a:schemeClr val="tx1"/>
                </a:solidFill>
              </a:rPr>
              <a:t>Mounsdon</a:t>
            </a:r>
            <a:r>
              <a:rPr lang="en-GB" dirty="0">
                <a:solidFill>
                  <a:schemeClr val="tx1"/>
                </a:solidFill>
              </a:rPr>
              <a:t> &amp; Laura Smith)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Interest so far: </a:t>
            </a:r>
            <a:r>
              <a:rPr lang="en-GB" dirty="0" smtClean="0">
                <a:solidFill>
                  <a:schemeClr val="tx1"/>
                </a:solidFill>
              </a:rPr>
              <a:t>3x </a:t>
            </a:r>
            <a:r>
              <a:rPr lang="en-GB" dirty="0">
                <a:solidFill>
                  <a:schemeClr val="tx1"/>
                </a:solidFill>
              </a:rPr>
              <a:t>Rebels, 3x </a:t>
            </a:r>
            <a:r>
              <a:rPr lang="en-GB" dirty="0" err="1">
                <a:solidFill>
                  <a:schemeClr val="tx1"/>
                </a:solidFill>
              </a:rPr>
              <a:t>Oddsox</a:t>
            </a:r>
            <a:r>
              <a:rPr lang="en-GB" dirty="0">
                <a:solidFill>
                  <a:schemeClr val="tx1"/>
                </a:solidFill>
              </a:rPr>
              <a:t>, 2x Angels, 1x Maverick &amp; 3x Spirits - 12</a:t>
            </a:r>
          </a:p>
          <a:p>
            <a:r>
              <a:rPr lang="en-GB" dirty="0">
                <a:solidFill>
                  <a:schemeClr val="tx1"/>
                </a:solidFill>
              </a:rPr>
              <a:t>Would like 13/14 in each team for rotation and injury cover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Intended </a:t>
            </a:r>
            <a:r>
              <a:rPr lang="en-GB" dirty="0">
                <a:solidFill>
                  <a:schemeClr val="tx1"/>
                </a:solidFill>
              </a:rPr>
              <a:t>on there being some form of *selection* if oversubscribed</a:t>
            </a:r>
          </a:p>
          <a:p>
            <a:r>
              <a:rPr lang="en-GB" dirty="0">
                <a:solidFill>
                  <a:schemeClr val="tx1"/>
                </a:solidFill>
              </a:rPr>
              <a:t>Communication via OSL Tournament </a:t>
            </a:r>
            <a:r>
              <a:rPr lang="en-GB" dirty="0" err="1">
                <a:solidFill>
                  <a:schemeClr val="tx1"/>
                </a:solidFill>
              </a:rPr>
              <a:t>Spond</a:t>
            </a:r>
            <a:r>
              <a:rPr lang="en-GB" dirty="0">
                <a:solidFill>
                  <a:schemeClr val="tx1"/>
                </a:solidFill>
              </a:rPr>
              <a:t> Group (</a:t>
            </a:r>
            <a:r>
              <a:rPr lang="en-GB" dirty="0">
                <a:solidFill>
                  <a:schemeClr val="tx1"/>
                </a:solidFill>
                <a:hlinkClick r:id="rId4"/>
              </a:rPr>
              <a:t>https://group.spond.com/LPDMP</a:t>
            </a:r>
            <a:r>
              <a:rPr lang="en-GB" dirty="0">
                <a:solidFill>
                  <a:schemeClr val="tx1"/>
                </a:solidFill>
              </a:rPr>
              <a:t>)  for those interested in tournaments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£280 per team = £21.50/20pp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suggest </a:t>
            </a:r>
            <a:r>
              <a:rPr lang="en-GB" dirty="0">
                <a:solidFill>
                  <a:schemeClr val="tx1"/>
                </a:solidFill>
              </a:rPr>
              <a:t>charging £28pp to contribute to league costs as teams will need shirts due to strict uniform requirement set by BSF</a:t>
            </a:r>
          </a:p>
          <a:p>
            <a:r>
              <a:rPr lang="en-GB" dirty="0">
                <a:solidFill>
                  <a:schemeClr val="tx1"/>
                </a:solidFill>
              </a:rPr>
              <a:t>11th May to secure your spot - payment details via </a:t>
            </a:r>
            <a:r>
              <a:rPr lang="en-GB" dirty="0" err="1">
                <a:solidFill>
                  <a:schemeClr val="tx1"/>
                </a:solidFill>
              </a:rPr>
              <a:t>Spond</a:t>
            </a:r>
            <a:r>
              <a:rPr lang="en-GB" dirty="0">
                <a:solidFill>
                  <a:schemeClr val="tx1"/>
                </a:solidFill>
              </a:rPr>
              <a:t> (</a:t>
            </a:r>
            <a:r>
              <a:rPr lang="en-GB" dirty="0" smtClean="0">
                <a:solidFill>
                  <a:schemeClr val="tx1"/>
                </a:solidFill>
              </a:rPr>
              <a:t>preferably, or direct into league bank account - tbc)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83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7C3BD-2D48-4DED-B9BC-B72312790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Welfare and safeguarding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A1E11-4F44-46EE-9617-45F4662B1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592" y="2153654"/>
            <a:ext cx="9905998" cy="4379493"/>
          </a:xfrm>
        </p:spPr>
        <p:txBody>
          <a:bodyPr anchor="t">
            <a:normAutofit fontScale="77500" lnSpcReduction="20000"/>
          </a:bodyPr>
          <a:lstStyle/>
          <a:p>
            <a:endParaRPr lang="en-GB" dirty="0">
              <a:solidFill>
                <a:schemeClr val="tx1"/>
              </a:solidFill>
            </a:endParaRPr>
          </a:p>
          <a:p>
            <a:r>
              <a:rPr lang="en-US" b="0" i="0" dirty="0">
                <a:solidFill>
                  <a:schemeClr val="tx1"/>
                </a:solidFill>
                <a:effectLst/>
              </a:rPr>
              <a:t>The safety and wellbeing of adults and children in sport is important as it provides a safe space in which to play sport and be active.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It’s not just about Under 18s</a:t>
            </a:r>
          </a:p>
          <a:p>
            <a:r>
              <a:rPr lang="en-GB" dirty="0">
                <a:solidFill>
                  <a:schemeClr val="tx1"/>
                </a:solidFill>
              </a:rPr>
              <a:t>Polite and considerate behaviour</a:t>
            </a:r>
          </a:p>
          <a:p>
            <a:r>
              <a:rPr lang="en-GB" dirty="0">
                <a:solidFill>
                  <a:schemeClr val="tx1"/>
                </a:solidFill>
              </a:rPr>
              <a:t>By registering to a team –Playing in the league –you have signed up to the league code of conduct</a:t>
            </a:r>
          </a:p>
          <a:p>
            <a:r>
              <a:rPr lang="en-GB" dirty="0">
                <a:solidFill>
                  <a:schemeClr val="tx1"/>
                </a:solidFill>
              </a:rPr>
              <a:t>Poor practice/overbearing behaviour -&gt; Welfare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But if unresolved may become a safeguarding issue</a:t>
            </a:r>
          </a:p>
          <a:p>
            <a:r>
              <a:rPr lang="en-GB" dirty="0">
                <a:solidFill>
                  <a:schemeClr val="tx1"/>
                </a:solidFill>
              </a:rPr>
              <a:t>Children or vulnerable adults (and abuse) -&gt; Safeguarding</a:t>
            </a:r>
          </a:p>
          <a:p>
            <a:r>
              <a:rPr lang="en-GB" dirty="0">
                <a:solidFill>
                  <a:schemeClr val="tx1"/>
                </a:solidFill>
              </a:rPr>
              <a:t>We will be advised by Baseball-Softball UK (BSUK)</a:t>
            </a:r>
          </a:p>
          <a:p>
            <a:r>
              <a:rPr lang="en-GB" dirty="0">
                <a:solidFill>
                  <a:schemeClr val="tx1"/>
                </a:solidFill>
              </a:rPr>
              <a:t>If you will be working with U18s, let BSUK get a DBS check for you</a:t>
            </a:r>
          </a:p>
          <a:p>
            <a:r>
              <a:rPr lang="en-GB" dirty="0">
                <a:solidFill>
                  <a:schemeClr val="tx1"/>
                </a:solidFill>
              </a:rPr>
              <a:t>Your league Welfare and Safeguarding officers are: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Stella </a:t>
            </a:r>
            <a:r>
              <a:rPr lang="en-GB" dirty="0" err="1">
                <a:solidFill>
                  <a:schemeClr val="tx1"/>
                </a:solidFill>
              </a:rPr>
              <a:t>Ackrell</a:t>
            </a:r>
            <a:r>
              <a:rPr lang="en-GB" dirty="0">
                <a:solidFill>
                  <a:schemeClr val="tx1"/>
                </a:solidFill>
              </a:rPr>
              <a:t> (Knights), Lesley Roberts (</a:t>
            </a:r>
            <a:r>
              <a:rPr lang="en-GB" dirty="0" err="1">
                <a:solidFill>
                  <a:schemeClr val="tx1"/>
                </a:solidFill>
              </a:rPr>
              <a:t>Oddsox</a:t>
            </a:r>
            <a:r>
              <a:rPr lang="en-GB" dirty="0">
                <a:solidFill>
                  <a:schemeClr val="tx1"/>
                </a:solidFill>
              </a:rPr>
              <a:t>), Lesley Bowman (Beavers)</a:t>
            </a:r>
          </a:p>
          <a:p>
            <a:r>
              <a:rPr lang="en-GB" dirty="0">
                <a:solidFill>
                  <a:schemeClr val="tx1"/>
                </a:solidFill>
              </a:rPr>
              <a:t>Always ensure you keep a written record of any concern and how you reported it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7C3BD-2D48-4DED-B9BC-B72312790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Fees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A1E11-4F44-46EE-9617-45F4662B1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409710"/>
          </a:xfrm>
        </p:spPr>
        <p:txBody>
          <a:bodyPr anchor="t">
            <a:normAutofit fontScale="85000" lnSpcReduction="2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Aim: fund the season, have £1000 float/carry-over to fund some development activities and a little kit next year (need a float to pay early fees)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We recommend a 20% increase for 2022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£810 </a:t>
            </a:r>
            <a:r>
              <a:rPr lang="en-GB" dirty="0">
                <a:solidFill>
                  <a:schemeClr val="tx1"/>
                </a:solidFill>
              </a:rPr>
              <a:t>established </a:t>
            </a:r>
            <a:r>
              <a:rPr lang="en-GB" dirty="0" smtClean="0">
                <a:solidFill>
                  <a:schemeClr val="tx1"/>
                </a:solidFill>
              </a:rPr>
              <a:t>teams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£660 (majority) student teams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£690 </a:t>
            </a:r>
            <a:r>
              <a:rPr lang="en-GB" dirty="0">
                <a:solidFill>
                  <a:schemeClr val="tx1"/>
                </a:solidFill>
              </a:rPr>
              <a:t>New </a:t>
            </a:r>
            <a:r>
              <a:rPr lang="en-GB" dirty="0" smtClean="0">
                <a:solidFill>
                  <a:schemeClr val="tx1"/>
                </a:solidFill>
              </a:rPr>
              <a:t>teams (in their 1</a:t>
            </a:r>
            <a:r>
              <a:rPr lang="en-GB" baseline="30000" dirty="0" smtClean="0">
                <a:solidFill>
                  <a:schemeClr val="tx1"/>
                </a:solidFill>
              </a:rPr>
              <a:t>st</a:t>
            </a:r>
            <a:r>
              <a:rPr lang="en-GB" dirty="0" smtClean="0">
                <a:solidFill>
                  <a:schemeClr val="tx1"/>
                </a:solidFill>
              </a:rPr>
              <a:t> or 2</a:t>
            </a:r>
            <a:r>
              <a:rPr lang="en-GB" baseline="30000" dirty="0" smtClean="0">
                <a:solidFill>
                  <a:schemeClr val="tx1"/>
                </a:solidFill>
              </a:rPr>
              <a:t>nd</a:t>
            </a:r>
            <a:r>
              <a:rPr lang="en-GB" dirty="0" smtClean="0">
                <a:solidFill>
                  <a:schemeClr val="tx1"/>
                </a:solidFill>
              </a:rPr>
              <a:t> year)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If you have a squad of 15, this is £44-54 per head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Other sports typically £100-150, plus match fees every time you play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A 10% increase would give us a carry-over of around £500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Payments are due: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First half by </a:t>
            </a:r>
            <a:r>
              <a:rPr lang="en-GB" dirty="0" smtClean="0">
                <a:solidFill>
                  <a:schemeClr val="tx1"/>
                </a:solidFill>
              </a:rPr>
              <a:t>28/05/22- </a:t>
            </a:r>
            <a:r>
              <a:rPr lang="en-GB" dirty="0">
                <a:solidFill>
                  <a:schemeClr val="tx1"/>
                </a:solidFill>
              </a:rPr>
              <a:t>(as the league has to pay BSF before </a:t>
            </a:r>
            <a:r>
              <a:rPr lang="en-GB" dirty="0" smtClean="0">
                <a:solidFill>
                  <a:schemeClr val="tx1"/>
                </a:solidFill>
              </a:rPr>
              <a:t>1/6/22)</a:t>
            </a:r>
            <a:endParaRPr lang="en-GB" dirty="0">
              <a:solidFill>
                <a:schemeClr val="tx1"/>
              </a:solidFill>
            </a:endParaRPr>
          </a:p>
          <a:p>
            <a:pPr lvl="1"/>
            <a:r>
              <a:rPr lang="en-GB" dirty="0">
                <a:solidFill>
                  <a:schemeClr val="tx1"/>
                </a:solidFill>
              </a:rPr>
              <a:t>Second half by </a:t>
            </a:r>
            <a:r>
              <a:rPr lang="en-GB" dirty="0" smtClean="0">
                <a:solidFill>
                  <a:schemeClr val="tx1"/>
                </a:solidFill>
              </a:rPr>
              <a:t>30/06/22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0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7C3BD-2D48-4DED-B9BC-B72312790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Your Captains pack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A1E11-4F44-46EE-9617-45F4662B1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409710"/>
          </a:xfrm>
        </p:spPr>
        <p:txBody>
          <a:bodyPr anchor="t"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You will shortly be sent a link to a Google folder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Complete your Roster list ASAP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Print these out for your kitbag: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Schedule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OSA League Rules (our local rules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Parent Guardian Permission </a:t>
            </a:r>
            <a:r>
              <a:rPr lang="en-GB" dirty="0" smtClean="0">
                <a:solidFill>
                  <a:schemeClr val="tx1"/>
                </a:solidFill>
              </a:rPr>
              <a:t>Form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Incident report form</a:t>
            </a:r>
            <a:endParaRPr lang="en-GB" dirty="0" smtClean="0">
              <a:solidFill>
                <a:schemeClr val="tx1"/>
              </a:solidFill>
            </a:endParaRPr>
          </a:p>
          <a:p>
            <a:pPr lvl="1"/>
            <a:r>
              <a:rPr lang="en-GB" dirty="0">
                <a:solidFill>
                  <a:schemeClr val="tx1"/>
                </a:solidFill>
              </a:rPr>
              <a:t>Pocket Concussion Recognition Tool</a:t>
            </a:r>
          </a:p>
        </p:txBody>
      </p:sp>
    </p:spTree>
    <p:extLst>
      <p:ext uri="{BB962C8B-B14F-4D97-AF65-F5344CB8AC3E}">
        <p14:creationId xmlns:p14="http://schemas.microsoft.com/office/powerpoint/2010/main" val="86177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7C3BD-2D48-4DED-B9BC-B72312790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Captain’s </a:t>
            </a:r>
            <a:r>
              <a:rPr lang="en-GB" dirty="0" smtClean="0">
                <a:solidFill>
                  <a:srgbClr val="FF0000"/>
                </a:solidFill>
              </a:rPr>
              <a:t>Pack </a:t>
            </a:r>
            <a:r>
              <a:rPr lang="en-GB" sz="2400" dirty="0" smtClean="0">
                <a:solidFill>
                  <a:schemeClr val="tx1"/>
                </a:solidFill>
              </a:rPr>
              <a:t>also contains…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A1E11-4F44-46EE-9617-45F4662B1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Simple rules and </a:t>
            </a:r>
            <a:r>
              <a:rPr lang="en-GB" dirty="0">
                <a:solidFill>
                  <a:schemeClr val="tx1"/>
                </a:solidFill>
              </a:rPr>
              <a:t>umpire guidelines (</a:t>
            </a:r>
            <a:r>
              <a:rPr lang="en-GB" dirty="0" err="1" smtClean="0">
                <a:solidFill>
                  <a:schemeClr val="tx1"/>
                </a:solidFill>
              </a:rPr>
              <a:t>GLSMLRulesHelpSheets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Blank printable scoresheet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Banned bats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inclusivity Rules </a:t>
            </a:r>
            <a:r>
              <a:rPr lang="en-GB" dirty="0">
                <a:solidFill>
                  <a:schemeClr val="tx1"/>
                </a:solidFill>
              </a:rPr>
              <a:t>for players who identify as transgender, non-gender or </a:t>
            </a:r>
            <a:r>
              <a:rPr lang="en-GB" dirty="0" smtClean="0">
                <a:solidFill>
                  <a:schemeClr val="tx1"/>
                </a:solidFill>
              </a:rPr>
              <a:t>non-binary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Please read the </a:t>
            </a:r>
            <a:r>
              <a:rPr lang="en-GB" dirty="0" smtClean="0">
                <a:solidFill>
                  <a:srgbClr val="FF0000"/>
                </a:solidFill>
              </a:rPr>
              <a:t>code of conduct</a:t>
            </a:r>
          </a:p>
          <a:p>
            <a:r>
              <a:rPr lang="en-GB" dirty="0">
                <a:solidFill>
                  <a:srgbClr val="FF0000"/>
                </a:solidFill>
              </a:rPr>
              <a:t>All of your team players need to read the code of </a:t>
            </a:r>
            <a:r>
              <a:rPr lang="en-GB" dirty="0" smtClean="0">
                <a:solidFill>
                  <a:srgbClr val="FF0000"/>
                </a:solidFill>
              </a:rPr>
              <a:t>conduct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0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7C3BD-2D48-4DED-B9BC-B72312790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Really important stuff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A1E11-4F44-46EE-9617-45F4662B1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8"/>
            <a:ext cx="9905998" cy="3810001"/>
          </a:xfrm>
        </p:spPr>
        <p:txBody>
          <a:bodyPr anchor="t">
            <a:normAutofit fontScale="92500" lnSpcReduction="1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Kitbag contents (compulsory)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Some </a:t>
            </a:r>
            <a:r>
              <a:rPr lang="en-GB" dirty="0">
                <a:solidFill>
                  <a:schemeClr val="tx1"/>
                </a:solidFill>
              </a:rPr>
              <a:t>of the documents listed above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Score sheets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A set of bases (possibly borrowed from another team</a:t>
            </a:r>
            <a:r>
              <a:rPr lang="en-GB" dirty="0" smtClean="0">
                <a:solidFill>
                  <a:schemeClr val="tx1"/>
                </a:solidFill>
              </a:rPr>
              <a:t>)*</a:t>
            </a:r>
            <a:endParaRPr lang="en-GB" dirty="0">
              <a:solidFill>
                <a:schemeClr val="tx1"/>
              </a:solidFill>
            </a:endParaRPr>
          </a:p>
          <a:p>
            <a:pPr lvl="1"/>
            <a:r>
              <a:rPr lang="en-GB" dirty="0">
                <a:solidFill>
                  <a:schemeClr val="tx1"/>
                </a:solidFill>
              </a:rPr>
              <a:t>Batting helmets: mandatory for U18 players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Catchers mask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First aid kit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Helmets: 2 per team (whether you use them or not)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* We hope to have 3 sets of bases to use for the league (so you won’t have to provide bases </a:t>
            </a:r>
            <a:r>
              <a:rPr lang="en-GB" smtClean="0">
                <a:solidFill>
                  <a:schemeClr val="tx1"/>
                </a:solidFill>
              </a:rPr>
              <a:t>anymore!)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4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7C3BD-2D48-4DED-B9BC-B72312790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More important stuff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A1E11-4F44-46EE-9617-45F4662B1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409710"/>
          </a:xfrm>
        </p:spPr>
        <p:txBody>
          <a:bodyPr anchor="t"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Use the </a:t>
            </a:r>
            <a:r>
              <a:rPr lang="en-GB" dirty="0" err="1" smtClean="0">
                <a:solidFill>
                  <a:schemeClr val="tx1"/>
                </a:solidFill>
              </a:rPr>
              <a:t>kitstore</a:t>
            </a:r>
            <a:r>
              <a:rPr lang="en-GB" dirty="0" smtClean="0">
                <a:solidFill>
                  <a:schemeClr val="tx1"/>
                </a:solidFill>
              </a:rPr>
              <a:t>!  Each team should already have a key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Catcher’s mask: compulsory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Mid-season BBQ, end of season awards: to be arranged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The Bar is always open: make our hosts happy to have us at the ground!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0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7C3BD-2D48-4DED-B9BC-B72312790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OSA 2022 IS BROUGHT TO YOU BY…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A1E11-4F44-46EE-9617-45F4662B1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600451"/>
          </a:xfrm>
        </p:spPr>
        <p:txBody>
          <a:bodyPr anchor="t">
            <a:normAutofit fontScale="92500" lnSpcReduction="10000"/>
          </a:bodyPr>
          <a:lstStyle/>
          <a:p>
            <a:r>
              <a:rPr lang="en-GB" dirty="0">
                <a:solidFill>
                  <a:schemeClr val="tx1"/>
                </a:solidFill>
              </a:rPr>
              <a:t>Chair: Mark Norman  (</a:t>
            </a:r>
            <a:r>
              <a:rPr lang="en-GB" dirty="0" err="1">
                <a:solidFill>
                  <a:schemeClr val="tx1"/>
                </a:solidFill>
              </a:rPr>
              <a:t>Oddsox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  <a:p>
            <a:r>
              <a:rPr lang="en-GB" dirty="0">
                <a:solidFill>
                  <a:schemeClr val="tx1"/>
                </a:solidFill>
              </a:rPr>
              <a:t>Vice-Chair: </a:t>
            </a:r>
            <a:r>
              <a:rPr lang="en-GB" dirty="0" smtClean="0">
                <a:solidFill>
                  <a:schemeClr val="tx1"/>
                </a:solidFill>
              </a:rPr>
              <a:t>Jacob Murphy </a:t>
            </a:r>
            <a:r>
              <a:rPr lang="en-GB" dirty="0">
                <a:solidFill>
                  <a:schemeClr val="tx1"/>
                </a:solidFill>
              </a:rPr>
              <a:t>(Angels)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Secretary and Development Officer: </a:t>
            </a:r>
            <a:r>
              <a:rPr lang="en-GB" dirty="0">
                <a:solidFill>
                  <a:schemeClr val="tx1"/>
                </a:solidFill>
              </a:rPr>
              <a:t>Jen </a:t>
            </a:r>
            <a:r>
              <a:rPr lang="en-GB" dirty="0" err="1">
                <a:solidFill>
                  <a:schemeClr val="tx1"/>
                </a:solidFill>
              </a:rPr>
              <a:t>Edis</a:t>
            </a:r>
            <a:r>
              <a:rPr lang="en-GB" dirty="0">
                <a:solidFill>
                  <a:schemeClr val="tx1"/>
                </a:solidFill>
              </a:rPr>
              <a:t>  (Angels)</a:t>
            </a:r>
          </a:p>
          <a:p>
            <a:r>
              <a:rPr lang="en-GB" dirty="0">
                <a:solidFill>
                  <a:schemeClr val="tx1"/>
                </a:solidFill>
              </a:rPr>
              <a:t>Treasurer: Stella </a:t>
            </a:r>
            <a:r>
              <a:rPr lang="en-GB" dirty="0" err="1">
                <a:solidFill>
                  <a:schemeClr val="tx1"/>
                </a:solidFill>
              </a:rPr>
              <a:t>Ackrell</a:t>
            </a:r>
            <a:r>
              <a:rPr lang="en-GB" dirty="0">
                <a:solidFill>
                  <a:schemeClr val="tx1"/>
                </a:solidFill>
              </a:rPr>
              <a:t> (Knights)</a:t>
            </a:r>
          </a:p>
          <a:p>
            <a:r>
              <a:rPr lang="en-GB" dirty="0">
                <a:solidFill>
                  <a:schemeClr val="tx1"/>
                </a:solidFill>
              </a:rPr>
              <a:t>Players Rep: Chris Dore (Knights)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Also: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Umpire </a:t>
            </a:r>
            <a:r>
              <a:rPr lang="en-GB" dirty="0" smtClean="0">
                <a:solidFill>
                  <a:schemeClr val="tx1"/>
                </a:solidFill>
              </a:rPr>
              <a:t>Chief: Paul Taylor </a:t>
            </a:r>
            <a:r>
              <a:rPr lang="en-GB" dirty="0">
                <a:solidFill>
                  <a:schemeClr val="tx1"/>
                </a:solidFill>
              </a:rPr>
              <a:t>(Angels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Welfare/</a:t>
            </a:r>
            <a:r>
              <a:rPr lang="en-GB" dirty="0" err="1" smtClean="0">
                <a:solidFill>
                  <a:schemeClr val="tx1"/>
                </a:solidFill>
              </a:rPr>
              <a:t>Safebuarding</a:t>
            </a:r>
            <a:r>
              <a:rPr lang="en-GB" dirty="0" smtClean="0">
                <a:solidFill>
                  <a:schemeClr val="tx1"/>
                </a:solidFill>
              </a:rPr>
              <a:t>: Stella </a:t>
            </a:r>
            <a:r>
              <a:rPr lang="en-GB" dirty="0" err="1">
                <a:solidFill>
                  <a:schemeClr val="tx1"/>
                </a:solidFill>
              </a:rPr>
              <a:t>Ackrell</a:t>
            </a:r>
            <a:r>
              <a:rPr lang="en-GB" dirty="0">
                <a:solidFill>
                  <a:schemeClr val="tx1"/>
                </a:solidFill>
              </a:rPr>
              <a:t> (</a:t>
            </a:r>
            <a:r>
              <a:rPr lang="en-GB" dirty="0" smtClean="0">
                <a:solidFill>
                  <a:schemeClr val="tx1"/>
                </a:solidFill>
              </a:rPr>
              <a:t>Knights), Lesley </a:t>
            </a:r>
            <a:r>
              <a:rPr lang="en-GB" dirty="0">
                <a:solidFill>
                  <a:schemeClr val="tx1"/>
                </a:solidFill>
              </a:rPr>
              <a:t>Roberts (</a:t>
            </a:r>
            <a:r>
              <a:rPr lang="en-GB" dirty="0" err="1">
                <a:solidFill>
                  <a:schemeClr val="tx1"/>
                </a:solidFill>
              </a:rPr>
              <a:t>Oddsox</a:t>
            </a:r>
            <a:r>
              <a:rPr lang="en-GB" dirty="0" smtClean="0">
                <a:solidFill>
                  <a:schemeClr val="tx1"/>
                </a:solidFill>
              </a:rPr>
              <a:t>), Lesley Bowman (Beavers)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Plus, more volunteers than ever before (Thanks!)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6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7C3BD-2D48-4DED-B9BC-B72312790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Your new players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A1E11-4F44-46EE-9617-45F4662B1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409710"/>
          </a:xfrm>
        </p:spPr>
        <p:txBody>
          <a:bodyPr anchor="t"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Please look after them!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Let them know that they don’t need to stick with the same team for their whole softball career!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Try to give them good game-time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8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7C3BD-2D48-4DED-B9BC-B72312790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Questions/discussion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A1E11-4F44-46EE-9617-45F4662B1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409710"/>
          </a:xfrm>
        </p:spPr>
        <p:txBody>
          <a:bodyPr anchor="t">
            <a:normAutofit/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2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0BB62C-13FF-4AFB-82C1-4AFF2DA38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2022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1FE81D-4B27-42E7-BED5-1997B3038D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Let the aftertimes begin</a:t>
            </a:r>
            <a:endParaRPr lang="en-GB" dirty="0"/>
          </a:p>
        </p:txBody>
      </p:sp>
      <p:pic>
        <p:nvPicPr>
          <p:cNvPr id="6" name="Picture 18" descr="https://www.oxfordsoftball.uk/wp-content/uploads/2019/04/OxfordSoftball-logo-150.png">
            <a:extLst>
              <a:ext uri="{FF2B5EF4-FFF2-40B4-BE49-F238E27FC236}">
                <a16:creationId xmlns:a16="http://schemas.microsoft.com/office/drawing/2014/main" id="{0C1560BB-4505-43C7-875C-152502BC8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265" y="2825450"/>
            <a:ext cx="1255547" cy="125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4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7C3BD-2D48-4DED-B9BC-B72312790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Agenda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A1E11-4F44-46EE-9617-45F4662B16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Development report</a:t>
            </a:r>
          </a:p>
          <a:p>
            <a:r>
              <a:rPr lang="en-GB" sz="2400" dirty="0">
                <a:solidFill>
                  <a:schemeClr val="tx1"/>
                </a:solidFill>
              </a:rPr>
              <a:t>Your new players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Season structure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Rules and umpiring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Tournament possibilities</a:t>
            </a:r>
          </a:p>
          <a:p>
            <a:r>
              <a:rPr lang="en-GB" sz="2400" dirty="0">
                <a:solidFill>
                  <a:schemeClr val="tx1"/>
                </a:solidFill>
              </a:rPr>
              <a:t>Welfare and safeguarding</a:t>
            </a: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Fees and payment schedule</a:t>
            </a:r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Your Captain’s Pack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More really </a:t>
            </a:r>
            <a:r>
              <a:rPr lang="en-GB" sz="2400" dirty="0">
                <a:solidFill>
                  <a:schemeClr val="tx1"/>
                </a:solidFill>
              </a:rPr>
              <a:t>important </a:t>
            </a:r>
            <a:r>
              <a:rPr lang="en-GB" sz="2400" dirty="0" smtClean="0">
                <a:solidFill>
                  <a:schemeClr val="tx1"/>
                </a:solidFill>
              </a:rPr>
              <a:t>stuff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Questions/discussion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3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7C3BD-2D48-4DED-B9BC-B72312790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Aims for 2022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A1E11-4F44-46EE-9617-45F4662B1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After surviving the pandemic…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To keep building, following our development successes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Train your (new) players, let people try umpiring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Have </a:t>
            </a:r>
            <a:r>
              <a:rPr lang="en-GB" sz="2400" dirty="0" smtClean="0">
                <a:solidFill>
                  <a:srgbClr val="FF0000"/>
                </a:solidFill>
              </a:rPr>
              <a:t>FUN</a:t>
            </a:r>
            <a:endParaRPr lang="en-GB" sz="2000" dirty="0" smtClean="0">
              <a:solidFill>
                <a:srgbClr val="FF0000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7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7C3BD-2D48-4DED-B9BC-B72312790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Development activities (and results!)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A1E11-4F44-46EE-9617-45F4662B1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666998"/>
            <a:ext cx="10898187" cy="3886201"/>
          </a:xfrm>
        </p:spPr>
        <p:txBody>
          <a:bodyPr anchor="t">
            <a:normAutofit lnSpcReduction="10000"/>
          </a:bodyPr>
          <a:lstStyle/>
          <a:p>
            <a:r>
              <a:rPr lang="en-GB" dirty="0">
                <a:solidFill>
                  <a:schemeClr val="tx1"/>
                </a:solidFill>
              </a:rPr>
              <a:t>carried over 37 new players that enquired between August 2021 and March </a:t>
            </a:r>
            <a:r>
              <a:rPr lang="en-GB" dirty="0" smtClean="0">
                <a:solidFill>
                  <a:schemeClr val="tx1"/>
                </a:solidFill>
              </a:rPr>
              <a:t>2022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March 2022: ran </a:t>
            </a:r>
            <a:r>
              <a:rPr lang="en-GB" dirty="0">
                <a:solidFill>
                  <a:schemeClr val="tx1"/>
                </a:solidFill>
              </a:rPr>
              <a:t>4 rookie sessions to give this group an opportunity to try softball </a:t>
            </a: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(</a:t>
            </a:r>
            <a:r>
              <a:rPr lang="en-GB" dirty="0">
                <a:solidFill>
                  <a:schemeClr val="tx1"/>
                </a:solidFill>
              </a:rPr>
              <a:t>cost </a:t>
            </a:r>
            <a:r>
              <a:rPr lang="en-GB" dirty="0" err="1">
                <a:solidFill>
                  <a:schemeClr val="tx1"/>
                </a:solidFill>
              </a:rPr>
              <a:t>approx</a:t>
            </a:r>
            <a:r>
              <a:rPr lang="en-GB" dirty="0">
                <a:solidFill>
                  <a:schemeClr val="tx1"/>
                </a:solidFill>
              </a:rPr>
              <a:t> £300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From this </a:t>
            </a:r>
            <a:r>
              <a:rPr lang="en-GB" dirty="0" smtClean="0">
                <a:solidFill>
                  <a:schemeClr val="tx1"/>
                </a:solidFill>
              </a:rPr>
              <a:t>est. 8F </a:t>
            </a:r>
            <a:r>
              <a:rPr lang="en-GB" dirty="0">
                <a:solidFill>
                  <a:schemeClr val="tx1"/>
                </a:solidFill>
              </a:rPr>
              <a:t>and 9M players will join the </a:t>
            </a:r>
            <a:r>
              <a:rPr lang="en-GB" dirty="0" smtClean="0">
                <a:solidFill>
                  <a:schemeClr val="tx1"/>
                </a:solidFill>
              </a:rPr>
              <a:t>league</a:t>
            </a:r>
          </a:p>
          <a:p>
            <a:r>
              <a:rPr lang="en-GB" dirty="0">
                <a:solidFill>
                  <a:schemeClr val="tx1"/>
                </a:solidFill>
              </a:rPr>
              <a:t>April </a:t>
            </a:r>
            <a:r>
              <a:rPr lang="en-GB" dirty="0" smtClean="0">
                <a:solidFill>
                  <a:schemeClr val="tx1"/>
                </a:solidFill>
              </a:rPr>
              <a:t>2022: Facebook/Instagram </a:t>
            </a:r>
            <a:r>
              <a:rPr lang="en-GB" dirty="0">
                <a:solidFill>
                  <a:schemeClr val="tx1"/>
                </a:solidFill>
              </a:rPr>
              <a:t>campaign </a:t>
            </a:r>
            <a:r>
              <a:rPr lang="en-GB" dirty="0" smtClean="0">
                <a:solidFill>
                  <a:schemeClr val="tx1"/>
                </a:solidFill>
              </a:rPr>
              <a:t> - enquiries </a:t>
            </a:r>
            <a:r>
              <a:rPr lang="en-GB" dirty="0">
                <a:solidFill>
                  <a:schemeClr val="tx1"/>
                </a:solidFill>
              </a:rPr>
              <a:t>from 18F, 18M and </a:t>
            </a:r>
            <a:r>
              <a:rPr lang="en-GB" dirty="0" smtClean="0">
                <a:solidFill>
                  <a:schemeClr val="tx1"/>
                </a:solidFill>
              </a:rPr>
              <a:t>1NB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(cost </a:t>
            </a:r>
            <a:r>
              <a:rPr lang="en-GB" dirty="0" err="1">
                <a:solidFill>
                  <a:schemeClr val="tx1"/>
                </a:solidFill>
              </a:rPr>
              <a:t>approx</a:t>
            </a:r>
            <a:r>
              <a:rPr lang="en-GB" dirty="0">
                <a:solidFill>
                  <a:schemeClr val="tx1"/>
                </a:solidFill>
              </a:rPr>
              <a:t> £150 ad, £35 pitch, £185 total)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ran </a:t>
            </a:r>
            <a:r>
              <a:rPr lang="en-GB" dirty="0">
                <a:solidFill>
                  <a:schemeClr val="tx1"/>
                </a:solidFill>
              </a:rPr>
              <a:t>a new player session </a:t>
            </a:r>
            <a:r>
              <a:rPr lang="en-GB" dirty="0" smtClean="0">
                <a:solidFill>
                  <a:schemeClr val="tx1"/>
                </a:solidFill>
              </a:rPr>
              <a:t>Sunday 10 April for </a:t>
            </a:r>
            <a:r>
              <a:rPr lang="en-GB" dirty="0">
                <a:solidFill>
                  <a:schemeClr val="tx1"/>
                </a:solidFill>
              </a:rPr>
              <a:t>this </a:t>
            </a:r>
            <a:r>
              <a:rPr lang="en-GB" dirty="0" smtClean="0">
                <a:solidFill>
                  <a:schemeClr val="tx1"/>
                </a:solidFill>
              </a:rPr>
              <a:t>group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attended </a:t>
            </a:r>
            <a:r>
              <a:rPr lang="en-GB" dirty="0">
                <a:solidFill>
                  <a:schemeClr val="tx1"/>
                </a:solidFill>
              </a:rPr>
              <a:t>by 11F and 8M </a:t>
            </a:r>
            <a:r>
              <a:rPr lang="en-GB" dirty="0" smtClean="0">
                <a:solidFill>
                  <a:schemeClr val="tx1"/>
                </a:solidFill>
              </a:rPr>
              <a:t>players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will now merge both </a:t>
            </a:r>
            <a:r>
              <a:rPr lang="en-GB" dirty="0" smtClean="0">
                <a:solidFill>
                  <a:schemeClr val="tx1"/>
                </a:solidFill>
              </a:rPr>
              <a:t>groups </a:t>
            </a:r>
            <a:r>
              <a:rPr lang="en-GB" dirty="0">
                <a:solidFill>
                  <a:schemeClr val="tx1"/>
                </a:solidFill>
              </a:rPr>
              <a:t>at two more rookie sessions on </a:t>
            </a:r>
            <a:r>
              <a:rPr lang="en-GB" dirty="0" smtClean="0">
                <a:solidFill>
                  <a:schemeClr val="tx1"/>
                </a:solidFill>
              </a:rPr>
              <a:t>Thurs </a:t>
            </a:r>
            <a:r>
              <a:rPr lang="en-GB" dirty="0">
                <a:solidFill>
                  <a:schemeClr val="tx1"/>
                </a:solidFill>
              </a:rPr>
              <a:t>21 and 28 </a:t>
            </a:r>
            <a:r>
              <a:rPr lang="en-GB" dirty="0" smtClean="0">
                <a:solidFill>
                  <a:schemeClr val="tx1"/>
                </a:solidFill>
              </a:rPr>
              <a:t>April</a:t>
            </a:r>
          </a:p>
          <a:p>
            <a:r>
              <a:rPr lang="en-GB" dirty="0">
                <a:solidFill>
                  <a:schemeClr val="tx1"/>
                </a:solidFill>
              </a:rPr>
              <a:t>new players will be assigned in time for the first league game on Tuesday 3 May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5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7C3BD-2D48-4DED-B9BC-B72312790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Development: new players for teams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A1E11-4F44-46EE-9617-45F4662B1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666998"/>
            <a:ext cx="10898187" cy="3886201"/>
          </a:xfrm>
        </p:spPr>
        <p:txBody>
          <a:bodyPr anchor="t">
            <a:normAutofit/>
          </a:bodyPr>
          <a:lstStyle/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we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155133"/>
              </p:ext>
            </p:extLst>
          </p:nvPr>
        </p:nvGraphicFramePr>
        <p:xfrm>
          <a:off x="1289050" y="2286000"/>
          <a:ext cx="8128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850">
                  <a:extLst>
                    <a:ext uri="{9D8B030D-6E8A-4147-A177-3AD203B41FA5}">
                      <a16:colId xmlns:a16="http://schemas.microsoft.com/office/drawing/2014/main" val="58178327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9381312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8515006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758668186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183832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Current squad numbers</a:t>
                      </a:r>
                      <a:endParaRPr lang="en-GB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400" dirty="0" smtClean="0"/>
                        <a:t>Have</a:t>
                      </a:r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400" dirty="0" smtClean="0"/>
                        <a:t>Need</a:t>
                      </a:r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610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Male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Female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Male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Female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433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Angels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236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Beavers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6.5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6.5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857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Knights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5.5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612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Mavericks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345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Oddsox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083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Rebels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4.5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4.5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919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Spirits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Full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Full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910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Tigers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395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8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11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991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20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7C3BD-2D48-4DED-B9BC-B72312790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Development activities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A1E11-4F44-46EE-9617-45F4662B1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666998"/>
            <a:ext cx="10898187" cy="3886201"/>
          </a:xfrm>
        </p:spPr>
        <p:txBody>
          <a:bodyPr anchor="t">
            <a:normAutofit/>
          </a:bodyPr>
          <a:lstStyle/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Great news: we think we have enough for a new (9</a:t>
            </a:r>
            <a:r>
              <a:rPr lang="en-GB" baseline="30000" dirty="0" smtClean="0">
                <a:solidFill>
                  <a:schemeClr val="tx1"/>
                </a:solidFill>
              </a:rPr>
              <a:t>th</a:t>
            </a:r>
            <a:r>
              <a:rPr lang="en-GB" dirty="0" smtClean="0">
                <a:solidFill>
                  <a:schemeClr val="tx1"/>
                </a:solidFill>
              </a:rPr>
              <a:t>) team!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A </a:t>
            </a:r>
            <a:r>
              <a:rPr lang="en-GB" dirty="0">
                <a:solidFill>
                  <a:schemeClr val="tx1"/>
                </a:solidFill>
              </a:rPr>
              <a:t>massive thank you to the following for helping to run the rookie sessions:</a:t>
            </a:r>
          </a:p>
          <a:p>
            <a:pPr lvl="2"/>
            <a:r>
              <a:rPr lang="en-GB" dirty="0">
                <a:solidFill>
                  <a:schemeClr val="tx1"/>
                </a:solidFill>
              </a:rPr>
              <a:t>Jake and John (Angels)</a:t>
            </a:r>
          </a:p>
          <a:p>
            <a:pPr lvl="2"/>
            <a:r>
              <a:rPr lang="en-GB" dirty="0">
                <a:solidFill>
                  <a:schemeClr val="tx1"/>
                </a:solidFill>
              </a:rPr>
              <a:t>Chris (Knights)</a:t>
            </a:r>
          </a:p>
          <a:p>
            <a:pPr lvl="2"/>
            <a:r>
              <a:rPr lang="en-GB" dirty="0">
                <a:solidFill>
                  <a:schemeClr val="tx1"/>
                </a:solidFill>
              </a:rPr>
              <a:t>Katie, Norm and Rachel (</a:t>
            </a:r>
            <a:r>
              <a:rPr lang="en-GB" dirty="0" err="1">
                <a:solidFill>
                  <a:schemeClr val="tx1"/>
                </a:solidFill>
              </a:rPr>
              <a:t>Oddsox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  <a:p>
            <a:pPr lvl="2"/>
            <a:r>
              <a:rPr lang="en-GB" dirty="0">
                <a:solidFill>
                  <a:schemeClr val="tx1"/>
                </a:solidFill>
              </a:rPr>
              <a:t>Anna (Mavericks)</a:t>
            </a:r>
          </a:p>
          <a:p>
            <a:pPr lvl="2"/>
            <a:r>
              <a:rPr lang="en-GB" dirty="0">
                <a:solidFill>
                  <a:schemeClr val="tx1"/>
                </a:solidFill>
              </a:rPr>
              <a:t>Grace (Beavers)</a:t>
            </a:r>
          </a:p>
        </p:txBody>
      </p:sp>
    </p:spTree>
    <p:extLst>
      <p:ext uri="{BB962C8B-B14F-4D97-AF65-F5344CB8AC3E}">
        <p14:creationId xmlns:p14="http://schemas.microsoft.com/office/powerpoint/2010/main" val="252312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7C3BD-2D48-4DED-B9BC-B72312790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Season structure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A1E11-4F44-46EE-9617-45F4662B1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666999"/>
            <a:ext cx="10898187" cy="3409710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tx1"/>
                </a:solidFill>
              </a:rPr>
              <a:t>9 teams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2 games on Tuesdays, 2 on Thursdays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</a:rPr>
              <a:t>(plus occasional rain-offs on the extra pitches)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round </a:t>
            </a:r>
            <a:r>
              <a:rPr lang="en-GB" sz="2400" dirty="0">
                <a:solidFill>
                  <a:schemeClr val="tx1"/>
                </a:solidFill>
              </a:rPr>
              <a:t>robin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play every other team once (games equally split across Tuesdays &amp; Thursdays)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3</a:t>
            </a:r>
            <a:r>
              <a:rPr lang="en-GB" sz="2000" baseline="30000" dirty="0">
                <a:solidFill>
                  <a:schemeClr val="tx1"/>
                </a:solidFill>
              </a:rPr>
              <a:t>rd</a:t>
            </a:r>
            <a:r>
              <a:rPr lang="en-GB" sz="2000" dirty="0">
                <a:solidFill>
                  <a:schemeClr val="tx1"/>
                </a:solidFill>
              </a:rPr>
              <a:t> May – 30</a:t>
            </a:r>
            <a:r>
              <a:rPr lang="en-GB" sz="2000" baseline="30000" dirty="0">
                <a:solidFill>
                  <a:schemeClr val="tx1"/>
                </a:solidFill>
              </a:rPr>
              <a:t>th</a:t>
            </a:r>
            <a:r>
              <a:rPr lang="en-GB" sz="2000" dirty="0">
                <a:solidFill>
                  <a:schemeClr val="tx1"/>
                </a:solidFill>
              </a:rPr>
              <a:t> June (weeks 1-9)</a:t>
            </a:r>
          </a:p>
          <a:p>
            <a:r>
              <a:rPr lang="en-GB" sz="2200" dirty="0">
                <a:solidFill>
                  <a:schemeClr val="tx1"/>
                </a:solidFill>
              </a:rPr>
              <a:t>Divide into two Divisions (based on results of round robin)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Play everyone in your division once (games equally split across Tuesdays &amp; Thursdays)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12</a:t>
            </a:r>
            <a:r>
              <a:rPr lang="en-GB" sz="2000" baseline="30000" dirty="0">
                <a:solidFill>
                  <a:schemeClr val="tx1"/>
                </a:solidFill>
              </a:rPr>
              <a:t>th</a:t>
            </a:r>
            <a:r>
              <a:rPr lang="en-GB" sz="2000" dirty="0">
                <a:solidFill>
                  <a:schemeClr val="tx1"/>
                </a:solidFill>
              </a:rPr>
              <a:t> July – 9</a:t>
            </a:r>
            <a:r>
              <a:rPr lang="en-GB" sz="2000" baseline="30000" dirty="0">
                <a:solidFill>
                  <a:schemeClr val="tx1"/>
                </a:solidFill>
              </a:rPr>
              <a:t>th</a:t>
            </a:r>
            <a:r>
              <a:rPr lang="en-GB" sz="2000" dirty="0">
                <a:solidFill>
                  <a:schemeClr val="tx1"/>
                </a:solidFill>
              </a:rPr>
              <a:t> August (weeks 11-15)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7C3BD-2D48-4DED-B9BC-B72312790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Rules for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A1E11-4F44-46EE-9617-45F4662B1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709" y="2480762"/>
            <a:ext cx="11214722" cy="4542694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tx1"/>
                </a:solidFill>
              </a:rPr>
              <a:t>No changes… but some clarifications</a:t>
            </a:r>
          </a:p>
          <a:p>
            <a:r>
              <a:rPr lang="en-GB" sz="2600" dirty="0">
                <a:solidFill>
                  <a:schemeClr val="tx1"/>
                </a:solidFill>
              </a:rPr>
              <a:t>Mercy rules – runs ahead rule AND max of 7/innings*</a:t>
            </a:r>
          </a:p>
          <a:p>
            <a:r>
              <a:rPr lang="en-GB" sz="2600" dirty="0">
                <a:solidFill>
                  <a:schemeClr val="tx1"/>
                </a:solidFill>
              </a:rPr>
              <a:t>Borrowing players</a:t>
            </a:r>
          </a:p>
          <a:p>
            <a:pPr lvl="1"/>
            <a:r>
              <a:rPr lang="en-GB" sz="2200" dirty="0">
                <a:solidFill>
                  <a:schemeClr val="tx1"/>
                </a:solidFill>
              </a:rPr>
              <a:t>2 of any </a:t>
            </a:r>
            <a:r>
              <a:rPr lang="en-GB" sz="2200" dirty="0" smtClean="0">
                <a:solidFill>
                  <a:schemeClr val="tx1"/>
                </a:solidFill>
              </a:rPr>
              <a:t>gender </a:t>
            </a:r>
            <a:r>
              <a:rPr lang="en-GB" sz="2200" dirty="0">
                <a:solidFill>
                  <a:schemeClr val="tx1"/>
                </a:solidFill>
              </a:rPr>
              <a:t>combination (M, F, NB), fielding in: RF, CR, P or C</a:t>
            </a:r>
          </a:p>
          <a:p>
            <a:pPr lvl="1"/>
            <a:r>
              <a:rPr lang="en-GB" sz="2200" dirty="0">
                <a:solidFill>
                  <a:schemeClr val="tx1"/>
                </a:solidFill>
              </a:rPr>
              <a:t>if full numbers, but no pitcher… a pitcher who doesn’t bat</a:t>
            </a:r>
          </a:p>
          <a:p>
            <a:r>
              <a:rPr lang="en-GB" sz="2600" dirty="0">
                <a:solidFill>
                  <a:schemeClr val="tx1"/>
                </a:solidFill>
              </a:rPr>
              <a:t>Women choose whether to hit big/small ball (with walks being to 2</a:t>
            </a:r>
            <a:r>
              <a:rPr lang="en-GB" sz="2600" baseline="30000" dirty="0">
                <a:solidFill>
                  <a:schemeClr val="tx1"/>
                </a:solidFill>
              </a:rPr>
              <a:t>nd</a:t>
            </a:r>
            <a:r>
              <a:rPr lang="en-GB" sz="2600" dirty="0">
                <a:solidFill>
                  <a:schemeClr val="tx1"/>
                </a:solidFill>
              </a:rPr>
              <a:t>/1</a:t>
            </a:r>
            <a:r>
              <a:rPr lang="en-GB" sz="2600" baseline="30000" dirty="0">
                <a:solidFill>
                  <a:schemeClr val="tx1"/>
                </a:solidFill>
              </a:rPr>
              <a:t>st</a:t>
            </a:r>
            <a:r>
              <a:rPr lang="en-GB" sz="2600" dirty="0">
                <a:solidFill>
                  <a:schemeClr val="tx1"/>
                </a:solidFill>
              </a:rPr>
              <a:t>)</a:t>
            </a:r>
          </a:p>
          <a:p>
            <a:r>
              <a:rPr lang="en-GB" sz="2600" dirty="0">
                <a:solidFill>
                  <a:schemeClr val="tx1"/>
                </a:solidFill>
              </a:rPr>
              <a:t>Non-binary players – 2021 pilot to be fully adopted</a:t>
            </a:r>
          </a:p>
          <a:p>
            <a:pPr lvl="1"/>
            <a:r>
              <a:rPr lang="en-GB" sz="2200" dirty="0">
                <a:solidFill>
                  <a:schemeClr val="tx1"/>
                </a:solidFill>
              </a:rPr>
              <a:t>2 Max of any </a:t>
            </a:r>
            <a:r>
              <a:rPr lang="en-GB" sz="2200" dirty="0" smtClean="0">
                <a:solidFill>
                  <a:schemeClr val="tx1"/>
                </a:solidFill>
              </a:rPr>
              <a:t>gender </a:t>
            </a:r>
            <a:r>
              <a:rPr lang="en-GB" sz="2200" dirty="0">
                <a:solidFill>
                  <a:schemeClr val="tx1"/>
                </a:solidFill>
              </a:rPr>
              <a:t>in infield, same in outfield</a:t>
            </a:r>
          </a:p>
          <a:p>
            <a:pPr lvl="1"/>
            <a:r>
              <a:rPr lang="en-GB" sz="2200" dirty="0">
                <a:solidFill>
                  <a:schemeClr val="tx1"/>
                </a:solidFill>
              </a:rPr>
              <a:t>Batting order must alternate</a:t>
            </a:r>
          </a:p>
          <a:p>
            <a:pPr lvl="1"/>
            <a:r>
              <a:rPr lang="en-GB" sz="2200" dirty="0">
                <a:solidFill>
                  <a:schemeClr val="tx1"/>
                </a:solidFill>
              </a:rPr>
              <a:t>Same big/small ball choice as women</a:t>
            </a:r>
          </a:p>
          <a:p>
            <a:pPr marL="0" indent="0">
              <a:buNone/>
            </a:pPr>
            <a:endParaRPr lang="en-GB" sz="17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700" dirty="0">
                <a:solidFill>
                  <a:schemeClr val="tx1"/>
                </a:solidFill>
              </a:rPr>
              <a:t>* Complete the play that brings in the 7</a:t>
            </a:r>
            <a:r>
              <a:rPr lang="en-GB" sz="1700" baseline="30000" dirty="0">
                <a:solidFill>
                  <a:schemeClr val="tx1"/>
                </a:solidFill>
              </a:rPr>
              <a:t>th</a:t>
            </a:r>
            <a:r>
              <a:rPr lang="en-GB" sz="1700" dirty="0">
                <a:solidFill>
                  <a:schemeClr val="tx1"/>
                </a:solidFill>
              </a:rPr>
              <a:t> run. So notional maximum of 10/innings.</a:t>
            </a:r>
          </a:p>
        </p:txBody>
      </p:sp>
    </p:spTree>
    <p:extLst>
      <p:ext uri="{BB962C8B-B14F-4D97-AF65-F5344CB8AC3E}">
        <p14:creationId xmlns:p14="http://schemas.microsoft.com/office/powerpoint/2010/main" val="287839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1691</TotalTime>
  <Words>1727</Words>
  <Application>Microsoft Office PowerPoint</Application>
  <PresentationFormat>Widescreen</PresentationFormat>
  <Paragraphs>303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Century Gothic</vt:lpstr>
      <vt:lpstr>Courier New</vt:lpstr>
      <vt:lpstr>Mesh</vt:lpstr>
      <vt:lpstr>Oxfordshire Softball Association 2022</vt:lpstr>
      <vt:lpstr>OSA 2022 IS BROUGHT TO YOU BY…</vt:lpstr>
      <vt:lpstr>Agenda</vt:lpstr>
      <vt:lpstr>Aims for 2022</vt:lpstr>
      <vt:lpstr>Development activities (and results!)</vt:lpstr>
      <vt:lpstr>Development: new players for teams</vt:lpstr>
      <vt:lpstr>Development activities</vt:lpstr>
      <vt:lpstr>Season structure</vt:lpstr>
      <vt:lpstr>Rules for 2022</vt:lpstr>
      <vt:lpstr>Umpiring</vt:lpstr>
      <vt:lpstr>Stats for 2022</vt:lpstr>
      <vt:lpstr>Tournament action</vt:lpstr>
      <vt:lpstr>Single Sex Nationals</vt:lpstr>
      <vt:lpstr>Welfare and safeguarding</vt:lpstr>
      <vt:lpstr>Fees</vt:lpstr>
      <vt:lpstr>Your Captains pack</vt:lpstr>
      <vt:lpstr>Captain’s Pack also contains…</vt:lpstr>
      <vt:lpstr>Really important stuff</vt:lpstr>
      <vt:lpstr>More important stuff</vt:lpstr>
      <vt:lpstr>Your new players</vt:lpstr>
      <vt:lpstr>Questions/discussion</vt:lpstr>
      <vt:lpstr>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Oxfordshire Softball Association 2019</dc:title>
  <dc:creator>Mark D. P. Norman</dc:creator>
  <cp:lastModifiedBy>Mark D. P. Norman</cp:lastModifiedBy>
  <cp:revision>143</cp:revision>
  <cp:lastPrinted>2021-04-28T18:23:22Z</cp:lastPrinted>
  <dcterms:created xsi:type="dcterms:W3CDTF">2019-09-16T19:27:12Z</dcterms:created>
  <dcterms:modified xsi:type="dcterms:W3CDTF">2022-04-13T16:02:03Z</dcterms:modified>
</cp:coreProperties>
</file>